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9.png" ContentType="image/png"/>
  <Override PartName="/ppt/media/image8.png" ContentType="image/png"/>
  <Override PartName="/ppt/media/image14.jpeg" ContentType="image/jpeg"/>
  <Override PartName="/ppt/media/image12.png" ContentType="image/png"/>
  <Override PartName="/ppt/media/image7.png" ContentType="image/png"/>
  <Override PartName="/ppt/media/image15.wmf" ContentType="image/x-wmf"/>
  <Override PartName="/ppt/media/image11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13.jpeg" ContentType="image/jpeg"/>
  <Override PartName="/ppt/media/image23.png" ContentType="image/png"/>
  <Override PartName="/ppt/media/image4.png" ContentType="image/png"/>
  <Override PartName="/ppt/media/image27.png" ContentType="image/png"/>
  <Override PartName="/ppt/media/image22.png" ContentType="image/png"/>
  <Override PartName="/ppt/media/image20.png" ContentType="image/png"/>
  <Override PartName="/ppt/media/image21.png" ContentType="image/png"/>
  <Override PartName="/ppt/media/image19.png" ContentType="image/png"/>
  <Override PartName="/ppt/media/image18.wmf" ContentType="image/x-wmf"/>
  <Override PartName="/ppt/media/image17.png" ContentType="image/png"/>
  <Override PartName="/ppt/media/image16.png" ContentType="image/png"/>
  <Override PartName="/ppt/media/image1.png" ContentType="image/png"/>
  <Override PartName="/ppt/media/image24.png" ContentType="image/png"/>
  <Override PartName="/ppt/media/image25.png" ContentType="image/png"/>
  <Override PartName="/ppt/media/image2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136332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95156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7508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136332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95156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3972600" y="378360"/>
            <a:ext cx="4397760" cy="23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36332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95156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7508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136332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195156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972600" y="378360"/>
            <a:ext cx="4397760" cy="23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136332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195156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77508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136332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195156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3972600" y="378360"/>
            <a:ext cx="4397760" cy="23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136332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195156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77508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136332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195156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3972600" y="378360"/>
            <a:ext cx="4397760" cy="23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972600" y="378360"/>
            <a:ext cx="4397760" cy="23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136332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195156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77508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/>
          </p:nvPr>
        </p:nvSpPr>
        <p:spPr>
          <a:xfrm>
            <a:off x="136332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/>
          </p:nvPr>
        </p:nvSpPr>
        <p:spPr>
          <a:xfrm>
            <a:off x="195156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3972600" y="378360"/>
            <a:ext cx="4397760" cy="23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136332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195156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77508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136332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195156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3972600" y="378360"/>
            <a:ext cx="4397760" cy="23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136332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195156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77508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136332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195156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3972600" y="378360"/>
            <a:ext cx="4397760" cy="23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775080" y="3013560"/>
            <a:ext cx="173916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1666440" y="131292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77508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1666440" y="3013560"/>
            <a:ext cx="84852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3972600" y="10440"/>
            <a:ext cx="4397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7508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136332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1951560" y="131292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77508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/>
          </p:nvPr>
        </p:nvSpPr>
        <p:spPr>
          <a:xfrm>
            <a:off x="136332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/>
          </p:nvPr>
        </p:nvSpPr>
        <p:spPr>
          <a:xfrm>
            <a:off x="1951560" y="3013560"/>
            <a:ext cx="559800" cy="155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2000"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972600" y="378360"/>
            <a:ext cx="4397760" cy="5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;p6" descr=""/>
          <p:cNvPicPr/>
          <p:nvPr/>
        </p:nvPicPr>
        <p:blipFill>
          <a:blip r:embed="rId2"/>
          <a:srcRect l="0" t="0" r="8211" b="0"/>
          <a:stretch/>
        </p:blipFill>
        <p:spPr>
          <a:xfrm>
            <a:off x="658800" y="-1397160"/>
            <a:ext cx="7825680" cy="743652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972600" y="378360"/>
            <a:ext cx="4397760" cy="5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2;p3"/>
          <p:cNvSpPr/>
          <p:nvPr/>
        </p:nvSpPr>
        <p:spPr>
          <a:xfrm>
            <a:off x="7513200" y="0"/>
            <a:ext cx="1668240" cy="5142960"/>
          </a:xfrm>
          <a:prstGeom prst="rect">
            <a:avLst/>
          </a:prstGeom>
          <a:gradFill rotWithShape="0">
            <a:gsLst>
              <a:gs pos="0">
                <a:srgbClr val="011446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Google Shape;13;p3" descr=""/>
          <p:cNvPicPr/>
          <p:nvPr/>
        </p:nvPicPr>
        <p:blipFill>
          <a:blip r:embed="rId2"/>
          <a:stretch/>
        </p:blipFill>
        <p:spPr>
          <a:xfrm>
            <a:off x="-76680" y="-828000"/>
            <a:ext cx="6152400" cy="679860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40;p9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-3192480" y="1047240"/>
            <a:ext cx="12335760" cy="409536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86;p14" descr=""/>
          <p:cNvPicPr/>
          <p:nvPr/>
        </p:nvPicPr>
        <p:blipFill>
          <a:blip r:embed="rId2"/>
          <a:stretch/>
        </p:blipFill>
        <p:spPr>
          <a:xfrm>
            <a:off x="-12600" y="1960560"/>
            <a:ext cx="1887840" cy="316404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88;p15" descr=""/>
          <p:cNvPicPr/>
          <p:nvPr/>
        </p:nvPicPr>
        <p:blipFill>
          <a:blip r:embed="rId2"/>
          <a:srcRect l="29" t="0" r="29" b="0"/>
          <a:stretch/>
        </p:blipFill>
        <p:spPr>
          <a:xfrm rot="10800000">
            <a:off x="886680" y="137520"/>
            <a:ext cx="8701560" cy="4867920"/>
          </a:xfrm>
          <a:prstGeom prst="rect">
            <a:avLst/>
          </a:prstGeom>
          <a:ln w="0">
            <a:noFill/>
          </a:ln>
        </p:spPr>
      </p:pic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2;p5" descr=""/>
          <p:cNvPicPr/>
          <p:nvPr/>
        </p:nvPicPr>
        <p:blipFill>
          <a:blip r:embed="rId2"/>
          <a:srcRect l="0" t="0" r="8211" b="0"/>
          <a:stretch/>
        </p:blipFill>
        <p:spPr>
          <a:xfrm>
            <a:off x="658800" y="-1397160"/>
            <a:ext cx="7825680" cy="7436520"/>
          </a:xfrm>
          <a:prstGeom prst="rect">
            <a:avLst/>
          </a:prstGeom>
          <a:ln w="0">
            <a:noFill/>
          </a:ln>
        </p:spPr>
      </p:pic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972600" y="378360"/>
            <a:ext cx="4397760" cy="5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75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4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2602080" y="1312920"/>
            <a:ext cx="1739160" cy="32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4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15.wmf"/><Relationship Id="rId4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wmf"/><Relationship Id="rId6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docs.docker.com/engine/reference/builder/" TargetMode="External"/><Relationship Id="rId2" Type="http://schemas.openxmlformats.org/officeDocument/2006/relationships/hyperlink" Target="https://hub.docker.com/r/lekpamartin/uptimerobot_exporter" TargetMode="External"/><Relationship Id="rId3" Type="http://schemas.openxmlformats.org/officeDocument/2006/relationships/slide" Target="slide4.xml"/><Relationship Id="rId4" Type="http://schemas.openxmlformats.org/officeDocument/2006/relationships/slide" Target="slide8.xml"/><Relationship Id="rId5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4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Layout" Target="../slideLayouts/slideLayout8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" Target="slide4.xml"/><Relationship Id="rId2" Type="http://schemas.openxmlformats.org/officeDocument/2006/relationships/slide" Target="slide8.xm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288;p50" descr=""/>
          <p:cNvPicPr/>
          <p:nvPr/>
        </p:nvPicPr>
        <p:blipFill>
          <a:blip r:embed="rId1"/>
          <a:stretch/>
        </p:blipFill>
        <p:spPr>
          <a:xfrm>
            <a:off x="-1309680" y="-327240"/>
            <a:ext cx="4891680" cy="5405400"/>
          </a:xfrm>
          <a:prstGeom prst="rect">
            <a:avLst/>
          </a:prstGeom>
          <a:ln w="0">
            <a:noFill/>
          </a:ln>
        </p:spPr>
      </p:pic>
      <p:pic>
        <p:nvPicPr>
          <p:cNvPr id="313" name="Google Shape;289;p50" descr=""/>
          <p:cNvPicPr/>
          <p:nvPr/>
        </p:nvPicPr>
        <p:blipFill>
          <a:blip r:embed="rId2"/>
          <a:stretch/>
        </p:blipFill>
        <p:spPr>
          <a:xfrm flipH="1">
            <a:off x="5562000" y="-327240"/>
            <a:ext cx="4891680" cy="5405400"/>
          </a:xfrm>
          <a:prstGeom prst="rect">
            <a:avLst/>
          </a:prstGeom>
          <a:ln w="0">
            <a:noFill/>
          </a:ln>
        </p:spPr>
      </p:pic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311760" y="1779480"/>
            <a:ext cx="8519760" cy="974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4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Virtualisation</a:t>
            </a:r>
            <a:endParaRPr b="0" lang="fr-FR" sz="3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Montserrat Light"/>
                <a:ea typeface="Montserrat Light"/>
              </a:rPr>
              <a:t>autour de DOCKER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ubTitle"/>
          </p:nvPr>
        </p:nvSpPr>
        <p:spPr>
          <a:xfrm>
            <a:off x="2743200" y="2888280"/>
            <a:ext cx="3657240" cy="792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b7b7b7"/>
                </a:solidFill>
                <a:latin typeface="Montserrat"/>
                <a:ea typeface="Montserrat"/>
              </a:rPr>
              <a:t>Martin LEKPA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7724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Virtualisation de serveurs : Hyperviseur de type 2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416484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Un hyperviseur de type 2 est un logiciel qui tourne sur l'OS hôte. Ce logiciel permet de lancer un ou plusieurs OS invités.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Vmware Fusion/Player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Oracle VM Virtualbox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QEMU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Microsoft VirtualPC/Virtual Server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…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28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9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430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2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3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Arial"/>
              </a:rPr>
              <a:t>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4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35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436" name="Picture 2" descr=""/>
          <p:cNvPicPr/>
          <p:nvPr/>
        </p:nvPicPr>
        <p:blipFill>
          <a:blip r:embed="rId3"/>
          <a:stretch/>
        </p:blipFill>
        <p:spPr>
          <a:xfrm>
            <a:off x="5659200" y="1591920"/>
            <a:ext cx="3186360" cy="2510640"/>
          </a:xfrm>
          <a:prstGeom prst="rect">
            <a:avLst/>
          </a:prstGeom>
          <a:ln w="0">
            <a:noFill/>
          </a:ln>
        </p:spPr>
      </p:pic>
      <p:grpSp>
        <p:nvGrpSpPr>
          <p:cNvPr id="437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438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736452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Virtualisation de serveurs :  </a:t>
            </a:r>
            <a:r>
              <a:rPr b="1" lang="fr-FR" sz="2100" spc="-1" strike="noStrike">
                <a:solidFill>
                  <a:srgbClr val="ffffff"/>
                </a:solidFill>
                <a:latin typeface="Arial"/>
                <a:ea typeface="Montserrat ExtraBold"/>
              </a:rPr>
              <a:t>Isolateur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416484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Un isolateur est un logiciel permettant d'isoler l'exécution des applications dans ce qui est appelé des contextes, ou bien zones d'exécution. </a:t>
            </a:r>
            <a:endParaRPr b="0" lang="fr-F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chroot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LXC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Docker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…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43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4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445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7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8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Arial"/>
              </a:rPr>
              <a:t>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49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0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3"/>
          <a:stretch/>
        </p:blipFill>
        <p:spPr>
          <a:xfrm>
            <a:off x="5378040" y="1636560"/>
            <a:ext cx="3596040" cy="2445120"/>
          </a:xfrm>
          <a:prstGeom prst="rect">
            <a:avLst/>
          </a:prstGeom>
          <a:ln w="0">
            <a:noFill/>
          </a:ln>
        </p:spPr>
      </p:pic>
      <p:grpSp>
        <p:nvGrpSpPr>
          <p:cNvPr id="452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453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ubTitle"/>
          </p:nvPr>
        </p:nvSpPr>
        <p:spPr>
          <a:xfrm>
            <a:off x="1890360" y="2008800"/>
            <a:ext cx="3026160" cy="284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rgbClr val="a1f1fe"/>
                </a:solidFill>
                <a:latin typeface="Montserrat"/>
                <a:ea typeface="Montserrat"/>
              </a:rPr>
              <a:t>Hyperviseur de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rgbClr val="a1f1fe"/>
                </a:solidFill>
                <a:latin typeface="Montserrat"/>
                <a:ea typeface="Montserrat"/>
              </a:rPr>
              <a:t>type 1 *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subTitle"/>
          </p:nvPr>
        </p:nvSpPr>
        <p:spPr>
          <a:xfrm>
            <a:off x="5146920" y="1970640"/>
            <a:ext cx="3205800" cy="360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Professionnel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ubTitle"/>
          </p:nvPr>
        </p:nvSpPr>
        <p:spPr>
          <a:xfrm>
            <a:off x="1717560" y="1258920"/>
            <a:ext cx="3200760" cy="284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rgbClr val="a1f1fe"/>
                </a:solidFill>
                <a:latin typeface="Montserrat"/>
                <a:ea typeface="Montserrat"/>
              </a:rPr>
              <a:t>Noyau en espace utilisateur *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title"/>
          </p:nvPr>
        </p:nvSpPr>
        <p:spPr>
          <a:xfrm>
            <a:off x="2400840" y="378360"/>
            <a:ext cx="596952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Les usages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460" name="PlaceHolder 5"/>
          <p:cNvSpPr>
            <a:spLocks noGrp="1"/>
          </p:cNvSpPr>
          <p:nvPr>
            <p:ph type="subTitle"/>
          </p:nvPr>
        </p:nvSpPr>
        <p:spPr>
          <a:xfrm>
            <a:off x="5152680" y="1220760"/>
            <a:ext cx="3200760" cy="360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Développement de noyaux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1" name="PlaceHolder 6"/>
          <p:cNvSpPr>
            <a:spLocks noGrp="1"/>
          </p:cNvSpPr>
          <p:nvPr>
            <p:ph type="subTitle"/>
          </p:nvPr>
        </p:nvSpPr>
        <p:spPr>
          <a:xfrm>
            <a:off x="2012040" y="2759760"/>
            <a:ext cx="2797920" cy="284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rgbClr val="a1f1fe"/>
                </a:solidFill>
                <a:latin typeface="Montserrat"/>
                <a:ea typeface="Montserrat"/>
              </a:rPr>
              <a:t>Hyperviseur de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rgbClr val="a1f1fe"/>
                </a:solidFill>
                <a:latin typeface="Montserrat"/>
                <a:ea typeface="Montserrat"/>
              </a:rPr>
              <a:t> </a:t>
            </a:r>
            <a:r>
              <a:rPr b="1" lang="fr-FR" sz="2000" spc="-1" strike="noStrike">
                <a:solidFill>
                  <a:srgbClr val="a1f1fe"/>
                </a:solidFill>
                <a:latin typeface="Montserrat"/>
                <a:ea typeface="Montserrat"/>
              </a:rPr>
              <a:t>type 2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" name="PlaceHolder 7"/>
          <p:cNvSpPr>
            <a:spLocks noGrp="1"/>
          </p:cNvSpPr>
          <p:nvPr>
            <p:ph type="subTitle"/>
          </p:nvPr>
        </p:nvSpPr>
        <p:spPr>
          <a:xfrm>
            <a:off x="5142960" y="2721600"/>
            <a:ext cx="3200760" cy="360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Professionnel / Particulier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3" name="PlaceHolder 8"/>
          <p:cNvSpPr>
            <a:spLocks noGrp="1"/>
          </p:cNvSpPr>
          <p:nvPr>
            <p:ph type="subTitle"/>
          </p:nvPr>
        </p:nvSpPr>
        <p:spPr>
          <a:xfrm>
            <a:off x="2012040" y="3511440"/>
            <a:ext cx="2904480" cy="284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rgbClr val="a1f1fe"/>
                </a:solidFill>
                <a:latin typeface="Montserrat"/>
                <a:ea typeface="Montserrat"/>
              </a:rPr>
              <a:t>Isolateur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4" name="PlaceHolder 9"/>
          <p:cNvSpPr>
            <a:spLocks noGrp="1"/>
          </p:cNvSpPr>
          <p:nvPr>
            <p:ph type="subTitle"/>
          </p:nvPr>
        </p:nvSpPr>
        <p:spPr>
          <a:xfrm>
            <a:off x="5142240" y="3473280"/>
            <a:ext cx="3205800" cy="360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Professionnel / Particulier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465" name="Google Shape;363;p54"/>
          <p:cNvGrpSpPr/>
          <p:nvPr/>
        </p:nvGrpSpPr>
        <p:grpSpPr>
          <a:xfrm>
            <a:off x="4810320" y="1400400"/>
            <a:ext cx="341640" cy="2253960"/>
            <a:chOff x="4810320" y="1400400"/>
            <a:chExt cx="341640" cy="2253960"/>
          </a:xfrm>
        </p:grpSpPr>
        <p:sp>
          <p:nvSpPr>
            <p:cNvPr id="466" name="Google Shape;364;p54"/>
            <p:cNvSpPr/>
            <p:nvPr/>
          </p:nvSpPr>
          <p:spPr>
            <a:xfrm flipV="1">
              <a:off x="4918680" y="1400040"/>
              <a:ext cx="233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6bad6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Google Shape;365;p54"/>
            <p:cNvSpPr/>
            <p:nvPr/>
          </p:nvSpPr>
          <p:spPr>
            <a:xfrm flipV="1">
              <a:off x="4916880" y="2149560"/>
              <a:ext cx="229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6bad6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Google Shape;366;p54"/>
            <p:cNvSpPr/>
            <p:nvPr/>
          </p:nvSpPr>
          <p:spPr>
            <a:xfrm flipV="1">
              <a:off x="4810320" y="2900880"/>
              <a:ext cx="331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6bad6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Google Shape;367;p54"/>
            <p:cNvSpPr/>
            <p:nvPr/>
          </p:nvSpPr>
          <p:spPr>
            <a:xfrm>
              <a:off x="4916880" y="3654000"/>
              <a:ext cx="225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6bad6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0" name="Google Shape;369;p54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1" name="Google Shape;370;p54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472" name="Google Shape;371;p54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Google Shape;372;p54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4" name="Google Shape;373;p54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5" name="Google Shape;374;p54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Google Shape;375;p54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77" name="Google Shape;376;p54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78" name="ZoneTexte 2"/>
          <p:cNvSpPr/>
          <p:nvPr/>
        </p:nvSpPr>
        <p:spPr>
          <a:xfrm>
            <a:off x="2163600" y="4753800"/>
            <a:ext cx="4579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14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Arial"/>
              </a:rPr>
              <a:t>* Non développé dans ce cours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429800" y="2234160"/>
            <a:ext cx="4293720" cy="84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0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La conteneurisation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title"/>
          </p:nvPr>
        </p:nvSpPr>
        <p:spPr>
          <a:xfrm>
            <a:off x="5112360" y="1027080"/>
            <a:ext cx="2444400" cy="840960"/>
          </a:xfrm>
          <a:prstGeom prst="rect">
            <a:avLst/>
          </a:prstGeom>
          <a:noFill/>
          <a:ln w="0">
            <a:noFill/>
          </a:ln>
        </p:spPr>
        <p:txBody>
          <a:bodyPr lIns="182880" rIns="90000"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06bad6"/>
                </a:solidFill>
                <a:latin typeface="Montserrat ExtraBold"/>
                <a:ea typeface="Montserrat ExtraBold"/>
              </a:rPr>
              <a:t>02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481" name="Google Shape;454;p5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2" name="Google Shape;455;p5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483" name="Google Shape;456;p5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Google Shape;457;p5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5" name="Google Shape;458;p5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6" name="Google Shape;459;p5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87" name="Google Shape;460;p5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8" name="Google Shape;461;p5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489" name="Google Shape;462;p57"/>
          <p:cNvGrpSpPr/>
          <p:nvPr/>
        </p:nvGrpSpPr>
        <p:grpSpPr>
          <a:xfrm>
            <a:off x="5016960" y="796320"/>
            <a:ext cx="4245480" cy="1230120"/>
            <a:chOff x="5016960" y="796320"/>
            <a:chExt cx="4245480" cy="1230120"/>
          </a:xfrm>
        </p:grpSpPr>
        <p:sp>
          <p:nvSpPr>
            <p:cNvPr id="490" name="Google Shape;463;p57"/>
            <p:cNvSpPr/>
            <p:nvPr/>
          </p:nvSpPr>
          <p:spPr>
            <a:xfrm>
              <a:off x="5016960" y="796320"/>
              <a:ext cx="1230120" cy="1230120"/>
            </a:xfrm>
            <a:prstGeom prst="donut">
              <a:avLst>
                <a:gd name="adj" fmla="val 6912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Google Shape;464;p57"/>
            <p:cNvSpPr/>
            <p:nvPr/>
          </p:nvSpPr>
          <p:spPr>
            <a:xfrm>
              <a:off x="6192720" y="1403640"/>
              <a:ext cx="3069720" cy="878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2" name="PlaceHolder 3"/>
          <p:cNvSpPr>
            <a:spLocks noGrp="1"/>
          </p:cNvSpPr>
          <p:nvPr>
            <p:ph type="subTitle"/>
          </p:nvPr>
        </p:nvSpPr>
        <p:spPr>
          <a:xfrm>
            <a:off x="5112360" y="3195000"/>
            <a:ext cx="3155760" cy="792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Cas de DOCKER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" dur="indefinite" restart="never" nodeType="tmRoot">
          <p:childTnLst>
            <p:seq>
              <p:cTn id="45" dur="indefinite" nodeType="mainSeq"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1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1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998600" y="1276560"/>
            <a:ext cx="3354480" cy="75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4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Définition</a:t>
            </a:r>
            <a:endParaRPr b="0" lang="fr-FR" sz="3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ubTitle"/>
          </p:nvPr>
        </p:nvSpPr>
        <p:spPr>
          <a:xfrm>
            <a:off x="3277440" y="2110680"/>
            <a:ext cx="5588280" cy="1851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Les conteneurs fournissent un </a:t>
            </a:r>
            <a:r>
              <a:rPr b="0" lang="fr-FR" sz="1800" spc="-1" strike="noStrike" u="sng">
                <a:solidFill>
                  <a:srgbClr val="ffffff"/>
                </a:solidFill>
                <a:uFillTx/>
                <a:latin typeface="Arial"/>
                <a:ea typeface="Montserrat"/>
              </a:rPr>
              <a:t>environnement isolé</a:t>
            </a:r>
            <a:endParaRPr b="0" lang="fr-FR" sz="1800" spc="-1" strike="noStrike">
              <a:latin typeface="Arial"/>
            </a:endParaRPr>
          </a:p>
          <a:p>
            <a:pPr marL="457200" indent="-34308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 u="sng">
                <a:solidFill>
                  <a:srgbClr val="ffffff"/>
                </a:solidFill>
                <a:uFillTx/>
                <a:latin typeface="Arial"/>
                <a:ea typeface="Montserrat"/>
              </a:rPr>
              <a:t>sur un système hôte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, semblable à un chroot sous</a:t>
            </a:r>
            <a:endParaRPr b="0" lang="fr-FR" sz="1800" spc="-1" strike="noStrike">
              <a:latin typeface="Arial"/>
            </a:endParaRPr>
          </a:p>
          <a:p>
            <a:pPr marL="457200" indent="-34308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Linux ou une jail sous BSD, mais en proposant plus</a:t>
            </a:r>
            <a:endParaRPr b="0" lang="fr-FR" sz="1800" spc="-1" strike="noStrike">
              <a:latin typeface="Arial"/>
            </a:endParaRPr>
          </a:p>
          <a:p>
            <a:pPr marL="457200" indent="-34308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de fonctionnalités en matière d'isolation et de</a:t>
            </a:r>
            <a:endParaRPr b="0" lang="fr-FR" sz="1800" spc="-1" strike="noStrike">
              <a:latin typeface="Arial"/>
            </a:endParaRPr>
          </a:p>
          <a:p>
            <a:pPr marL="457200" indent="-34308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configuration. Ces fonctionnalités sont dépendantes</a:t>
            </a:r>
            <a:endParaRPr b="0" lang="fr-FR" sz="1800" spc="-1" strike="noStrike">
              <a:latin typeface="Arial"/>
            </a:endParaRPr>
          </a:p>
          <a:p>
            <a:pPr marL="457200" indent="-34308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du système hôte et notamment du kernel.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95" name="Google Shape;383;p55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6" name="Google Shape;384;p55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497" name="Google Shape;385;p55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Google Shape;386;p55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9" name="Google Shape;387;p55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0" name="Google Shape;388;p55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Google Shape;389;p55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2" name="Google Shape;390;p55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3" name="Google Shape;838;p67">
            <a:hlinkClick r:id="rId2" action="ppaction://hlinksldjump"/>
          </p:cNvPr>
          <p:cNvSpPr/>
          <p:nvPr/>
        </p:nvSpPr>
        <p:spPr>
          <a:xfrm>
            <a:off x="407880" y="79956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00" spc="-1" strike="noStrike">
                <a:solidFill>
                  <a:srgbClr val="ffffff"/>
                </a:solidFill>
                <a:latin typeface="Arial"/>
                <a:ea typeface="Montserrat ExtraBold"/>
              </a:rPr>
              <a:t>Types de conteneurs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424260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System</a:t>
            </a: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: simule une </a:t>
            </a:r>
            <a:r>
              <a:rPr b="0" lang="fr-FR" sz="2000" spc="-1" strike="noStrike" u="sng">
                <a:solidFill>
                  <a:srgbClr val="ffffff"/>
                </a:solidFill>
                <a:uFillTx/>
                <a:latin typeface="Montserrat"/>
                <a:ea typeface="Montserrat"/>
              </a:rPr>
              <a:t>séquence de boot </a:t>
            </a: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complète avec un </a:t>
            </a:r>
            <a:r>
              <a:rPr b="0" lang="fr-FR" sz="2000" spc="-1" strike="noStrike" u="sng">
                <a:solidFill>
                  <a:srgbClr val="ffffff"/>
                </a:solidFill>
                <a:uFillTx/>
                <a:latin typeface="Montserrat"/>
                <a:ea typeface="Montserrat"/>
              </a:rPr>
              <a:t>init process </a:t>
            </a: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ainsi que plusieurs processus (LXC, OpenVZ).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Process</a:t>
            </a: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: un conteneur </a:t>
            </a:r>
            <a:r>
              <a:rPr b="0" lang="fr-FR" sz="2000" spc="-1" strike="noStrike" u="sng">
                <a:solidFill>
                  <a:srgbClr val="ffffff"/>
                </a:solidFill>
                <a:uFillTx/>
                <a:latin typeface="Montserrat"/>
                <a:ea typeface="Montserrat"/>
              </a:rPr>
              <a:t>exécute un ou plusieurs processus </a:t>
            </a: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directement, en fonction de l'application conteneurisée (Docker, Rkt).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06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7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508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0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1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12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3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514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515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00" spc="-1" strike="noStrike">
                <a:solidFill>
                  <a:srgbClr val="ffffff"/>
                </a:solidFill>
                <a:latin typeface="Arial"/>
                <a:ea typeface="Montserrat ExtraBold"/>
              </a:rPr>
              <a:t>NOYAU (KERNEL)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424260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cgroup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 : fonctionnalité du noyau Linux pour limiter, compter et isoler l'utilisation des ressources.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namespaces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: conteneur logique dans lequel tous les noms sont uniques, c'est-à-dire qu'un nom peut apparaître dans plusieurs espaces de nom, mais pas deux fois dans le même espace de nom.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20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1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522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4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5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26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7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528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529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32" name="Picture 2" descr="Docker Namespace Vs Cgroup. Namespace and Cgroup | by Bikram | Medium"/>
          <p:cNvPicPr/>
          <p:nvPr/>
        </p:nvPicPr>
        <p:blipFill>
          <a:blip r:embed="rId3"/>
          <a:stretch/>
        </p:blipFill>
        <p:spPr>
          <a:xfrm>
            <a:off x="5556600" y="2187720"/>
            <a:ext cx="3217680" cy="135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6966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Les images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448308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Point de départ lorsqu’on travaille avec des conteneurs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Fichier utilisé pour exécuter un code dans un conteneur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Comparable à un snapshot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35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36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537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9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40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41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42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543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544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47" name="Picture 2" descr="The Growing Ecosystem of Open-Source Software for IBM Z and LinuxONE - IBM  Z and LinuxONE Community"/>
          <p:cNvPicPr/>
          <p:nvPr/>
        </p:nvPicPr>
        <p:blipFill>
          <a:blip r:embed="rId3"/>
          <a:srcRect l="3358" t="10837" r="3637" b="7576"/>
          <a:stretch/>
        </p:blipFill>
        <p:spPr>
          <a:xfrm>
            <a:off x="5545440" y="2074680"/>
            <a:ext cx="3205080" cy="159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6966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Le Registre (Registry)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subTitle"/>
          </p:nvPr>
        </p:nvSpPr>
        <p:spPr>
          <a:xfrm>
            <a:off x="792360" y="1240560"/>
            <a:ext cx="448308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Application qui permet de distribuer des images Docker au sein de votre organisation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Docker Hub est le registre par défaut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550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1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552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4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55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56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7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558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559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2" name="ZoneTexte 3"/>
          <p:cNvSpPr/>
          <p:nvPr/>
        </p:nvSpPr>
        <p:spPr>
          <a:xfrm>
            <a:off x="5567760" y="2641680"/>
            <a:ext cx="31964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Arial"/>
              </a:rPr>
              <a:t>Rapide présentation de Docker Hub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6966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L’empilement de couches (LAYERS)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subTitle"/>
          </p:nvPr>
        </p:nvSpPr>
        <p:spPr>
          <a:xfrm>
            <a:off x="804240" y="1240560"/>
            <a:ext cx="448308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Les conteneurs et leurs images sont décomposés en couches (layers)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Les layers peuvent être réutilisés entre différents conteneurs/images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Gestion optimisée de l'espace disque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65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6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567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9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70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71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72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573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574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77" name="Picture 2" descr="Use the OverlayFS storage driver | Docker Documentation"/>
          <p:cNvPicPr/>
          <p:nvPr/>
        </p:nvPicPr>
        <p:blipFill>
          <a:blip r:embed="rId3"/>
          <a:srcRect l="0" t="0" r="19728" b="0"/>
          <a:stretch/>
        </p:blipFill>
        <p:spPr>
          <a:xfrm>
            <a:off x="5570640" y="2259360"/>
            <a:ext cx="3206880" cy="102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2400840" y="378360"/>
            <a:ext cx="5969520" cy="5144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Sommaire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title"/>
          </p:nvPr>
        </p:nvSpPr>
        <p:spPr>
          <a:xfrm>
            <a:off x="404280" y="2398320"/>
            <a:ext cx="2644200" cy="381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6bad6"/>
                </a:solidFill>
                <a:latin typeface="Montserrat ExtraBold"/>
                <a:ea typeface="Montserrat ExtraBold"/>
              </a:rPr>
              <a:t>Virtualisation</a:t>
            </a:r>
            <a:br>
              <a:rPr sz="1600"/>
            </a:br>
            <a:r>
              <a:rPr b="0" lang="en" sz="16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Définition et concepts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title"/>
          </p:nvPr>
        </p:nvSpPr>
        <p:spPr>
          <a:xfrm>
            <a:off x="3237120" y="2842200"/>
            <a:ext cx="2075040" cy="381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06bad6"/>
                </a:solidFill>
                <a:latin typeface="Montserrat ExtraBold"/>
                <a:ea typeface="Montserrat ExtraBold"/>
              </a:rPr>
              <a:t>conteneur</a:t>
            </a:r>
            <a:r>
              <a:rPr b="0" lang="en" sz="1600" spc="-1" strike="noStrike">
                <a:solidFill>
                  <a:srgbClr val="06bad6"/>
                </a:solidFill>
                <a:latin typeface="Montserrat ExtraBold"/>
                <a:ea typeface="Montserrat ExtraBold"/>
              </a:rPr>
              <a:t>isation </a:t>
            </a:r>
            <a:br>
              <a:rPr sz="1600"/>
            </a:br>
            <a:r>
              <a:rPr b="0" lang="en" sz="16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Cas de DOCKER</a:t>
            </a:r>
            <a:br>
              <a:rPr sz="1600"/>
            </a:br>
            <a:endParaRPr b="0" lang="fr-FR" sz="16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title"/>
          </p:nvPr>
        </p:nvSpPr>
        <p:spPr>
          <a:xfrm>
            <a:off x="5388120" y="2361960"/>
            <a:ext cx="2149920" cy="597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6bad6"/>
                </a:solidFill>
                <a:latin typeface="Montserrat ExtraBold"/>
                <a:ea typeface="Montserrat ExtraBold"/>
              </a:rPr>
              <a:t>OBSERVABILITE</a:t>
            </a:r>
            <a:br>
              <a:rPr sz="1600"/>
            </a:br>
            <a:r>
              <a:rPr b="0" lang="en" sz="16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et surveillance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20" name="Google Shape;405;p56"/>
          <p:cNvSpPr/>
          <p:nvPr/>
        </p:nvSpPr>
        <p:spPr>
          <a:xfrm>
            <a:off x="2000880" y="3114000"/>
            <a:ext cx="723600" cy="7236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Google Shape;406;p56"/>
          <p:cNvSpPr/>
          <p:nvPr/>
        </p:nvSpPr>
        <p:spPr>
          <a:xfrm>
            <a:off x="3912840" y="1828800"/>
            <a:ext cx="723600" cy="7236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Google Shape;407;p56"/>
          <p:cNvSpPr/>
          <p:nvPr/>
        </p:nvSpPr>
        <p:spPr>
          <a:xfrm>
            <a:off x="5824440" y="3114000"/>
            <a:ext cx="723600" cy="7236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Google Shape;409;p56"/>
          <p:cNvSpPr/>
          <p:nvPr/>
        </p:nvSpPr>
        <p:spPr>
          <a:xfrm flipH="1" rot="10800000">
            <a:off x="2619360" y="2447640"/>
            <a:ext cx="1398960" cy="77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Google Shape;410;p56"/>
          <p:cNvSpPr/>
          <p:nvPr/>
        </p:nvSpPr>
        <p:spPr>
          <a:xfrm>
            <a:off x="4530960" y="2468880"/>
            <a:ext cx="1398960" cy="75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5" name="Google Shape;411;p56"/>
          <p:cNvGrpSpPr/>
          <p:nvPr/>
        </p:nvGrpSpPr>
        <p:grpSpPr>
          <a:xfrm>
            <a:off x="6006960" y="3296880"/>
            <a:ext cx="358200" cy="357840"/>
            <a:chOff x="6006960" y="3296880"/>
            <a:chExt cx="358200" cy="357840"/>
          </a:xfrm>
        </p:grpSpPr>
        <p:sp>
          <p:nvSpPr>
            <p:cNvPr id="326" name="Google Shape;412;p56"/>
            <p:cNvSpPr/>
            <p:nvPr/>
          </p:nvSpPr>
          <p:spPr>
            <a:xfrm>
              <a:off x="6006960" y="3296880"/>
              <a:ext cx="132840" cy="204120"/>
            </a:xfrm>
            <a:custGeom>
              <a:avLst/>
              <a:gdLst/>
              <a:ahLst/>
              <a:rect l="l" t="t" r="r" b="b"/>
              <a:pathLst>
                <a:path w="4204" h="6435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Google Shape;413;p56"/>
            <p:cNvSpPr/>
            <p:nvPr/>
          </p:nvSpPr>
          <p:spPr>
            <a:xfrm>
              <a:off x="6151680" y="3296880"/>
              <a:ext cx="212760" cy="122760"/>
            </a:xfrm>
            <a:custGeom>
              <a:avLst/>
              <a:gdLst/>
              <a:ahLst/>
              <a:rect l="l" t="t" r="r" b="b"/>
              <a:pathLst>
                <a:path w="6716" h="3882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Google Shape;414;p56"/>
            <p:cNvSpPr/>
            <p:nvPr/>
          </p:nvSpPr>
          <p:spPr>
            <a:xfrm>
              <a:off x="6019920" y="3431520"/>
              <a:ext cx="345240" cy="223200"/>
            </a:xfrm>
            <a:custGeom>
              <a:avLst/>
              <a:gdLst/>
              <a:ahLst/>
              <a:rect l="l" t="t" r="r" b="b"/>
              <a:pathLst>
                <a:path w="10883" h="7038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Google Shape;415;p56"/>
            <p:cNvSpPr/>
            <p:nvPr/>
          </p:nvSpPr>
          <p:spPr>
            <a:xfrm>
              <a:off x="6028920" y="3315960"/>
              <a:ext cx="190440" cy="139680"/>
            </a:xfrm>
            <a:custGeom>
              <a:avLst/>
              <a:gdLst/>
              <a:ahLst/>
              <a:rect l="l" t="t" r="r" b="b"/>
              <a:pathLst>
                <a:path w="6013" h="4418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Google Shape;416;p56"/>
            <p:cNvSpPr/>
            <p:nvPr/>
          </p:nvSpPr>
          <p:spPr>
            <a:xfrm>
              <a:off x="6028920" y="3315960"/>
              <a:ext cx="314640" cy="189720"/>
            </a:xfrm>
            <a:custGeom>
              <a:avLst/>
              <a:gdLst/>
              <a:ahLst/>
              <a:rect l="l" t="t" r="r" b="b"/>
              <a:pathLst>
                <a:path w="9918" h="599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Google Shape;417;p56"/>
            <p:cNvSpPr/>
            <p:nvPr/>
          </p:nvSpPr>
          <p:spPr>
            <a:xfrm>
              <a:off x="6284160" y="346608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Google Shape;418;p56"/>
            <p:cNvSpPr/>
            <p:nvPr/>
          </p:nvSpPr>
          <p:spPr>
            <a:xfrm>
              <a:off x="6168240" y="3335400"/>
              <a:ext cx="160200" cy="140400"/>
            </a:xfrm>
            <a:custGeom>
              <a:avLst/>
              <a:gdLst/>
              <a:ahLst/>
              <a:rect l="l" t="t" r="r" b="b"/>
              <a:pathLst>
                <a:path w="5061" h="4442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Google Shape;419;p56"/>
            <p:cNvSpPr/>
            <p:nvPr/>
          </p:nvSpPr>
          <p:spPr>
            <a:xfrm>
              <a:off x="6052320" y="3336840"/>
              <a:ext cx="123480" cy="147960"/>
            </a:xfrm>
            <a:custGeom>
              <a:avLst/>
              <a:gdLst/>
              <a:ahLst/>
              <a:rect l="l" t="t" r="r" b="b"/>
              <a:pathLst>
                <a:path w="3906" h="468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Google Shape;420;p56"/>
            <p:cNvSpPr/>
            <p:nvPr/>
          </p:nvSpPr>
          <p:spPr>
            <a:xfrm>
              <a:off x="6096960" y="3378600"/>
              <a:ext cx="36360" cy="51840"/>
            </a:xfrm>
            <a:custGeom>
              <a:avLst/>
              <a:gdLst/>
              <a:ahLst/>
              <a:rect l="l" t="t" r="r" b="b"/>
              <a:pathLst>
                <a:path w="1168" h="1656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5" name="Google Shape;421;p56"/>
          <p:cNvGrpSpPr/>
          <p:nvPr/>
        </p:nvGrpSpPr>
        <p:grpSpPr>
          <a:xfrm>
            <a:off x="4109400" y="2011320"/>
            <a:ext cx="329760" cy="358200"/>
            <a:chOff x="4109400" y="2011320"/>
            <a:chExt cx="329760" cy="358200"/>
          </a:xfrm>
        </p:grpSpPr>
        <p:sp>
          <p:nvSpPr>
            <p:cNvPr id="336" name="Google Shape;422;p56"/>
            <p:cNvSpPr/>
            <p:nvPr/>
          </p:nvSpPr>
          <p:spPr>
            <a:xfrm>
              <a:off x="4244040" y="2146680"/>
              <a:ext cx="64800" cy="81360"/>
            </a:xfrm>
            <a:custGeom>
              <a:avLst/>
              <a:gdLst/>
              <a:ahLst/>
              <a:rect l="l" t="t" r="r" b="b"/>
              <a:pathLst>
                <a:path w="2060" h="2582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Google Shape;423;p56"/>
            <p:cNvSpPr/>
            <p:nvPr/>
          </p:nvSpPr>
          <p:spPr>
            <a:xfrm>
              <a:off x="4109400" y="2011320"/>
              <a:ext cx="329760" cy="358200"/>
            </a:xfrm>
            <a:custGeom>
              <a:avLst/>
              <a:gdLst/>
              <a:ahLst/>
              <a:rect l="l" t="t" r="r" b="b"/>
              <a:pathLst>
                <a:path w="10395" h="11288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8" name="Google Shape;438;p56"/>
          <p:cNvSpPr/>
          <p:nvPr/>
        </p:nvSpPr>
        <p:spPr>
          <a:xfrm>
            <a:off x="2183400" y="3296880"/>
            <a:ext cx="358200" cy="357840"/>
          </a:xfrm>
          <a:custGeom>
            <a:avLst/>
            <a:gdLst/>
            <a:ahLst/>
            <a:rect l="l" t="t" r="r" b="b"/>
            <a:pathLst>
              <a:path w="11288" h="1127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Google Shape;439;p56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0" name="Google Shape;440;p56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341" name="Google Shape;441;p56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Google Shape;442;p56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3" name="Google Shape;443;p56"/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600" spc="-1" strike="noStrike">
                <a:solidFill>
                  <a:srgbClr val="ffffff"/>
                </a:solidFill>
                <a:latin typeface="Arial"/>
                <a:ea typeface="Arial"/>
              </a:rPr>
              <a:t>L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44" name="Google Shape;444;p56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Google Shape;445;p56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46" name="Google Shape;446;p56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Stockage*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448308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Montserrat"/>
              </a:rPr>
              <a:t>AUFS 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(A Unification FileSystem)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Montserrat"/>
              </a:rPr>
              <a:t>DeviceMapper 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(Basé sur LVM)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Montserrat"/>
              </a:rPr>
              <a:t>OverlayFS 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(Successeur de AUFS)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Montserrat"/>
              </a:rPr>
              <a:t>Plugins 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(Pour aller plus loin)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80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1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582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4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85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86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87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588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589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Volumes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817920" y="1240560"/>
            <a:ext cx="4483080" cy="3676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Assurent une persistance des données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Indépendance du volume par rapport au conteneur et aux layers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Deux types de volumes : </a:t>
            </a:r>
            <a:endParaRPr b="0" lang="fr-FR" sz="1800" spc="-1" strike="noStrike">
              <a:latin typeface="Arial"/>
            </a:endParaRPr>
          </a:p>
          <a:p>
            <a:pPr lvl="1" marL="717480" indent="-446040" algn="ctr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Montserrat"/>
              <a:buChar char="○"/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  <a:ea typeface="Montserrat"/>
              </a:rPr>
              <a:t>conteneur : Les données sont stockées dans ce que l'on appelle un data conteneur</a:t>
            </a:r>
            <a:endParaRPr b="0" lang="fr-FR" sz="1600" spc="-1" strike="noStrike">
              <a:latin typeface="Arial"/>
            </a:endParaRPr>
          </a:p>
          <a:p>
            <a:pPr lvl="1" marL="717480" indent="-446040" algn="ctr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Montserrat"/>
              <a:buChar char="○"/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  <a:ea typeface="Montserrat"/>
              </a:rPr>
              <a:t>Hôte : Montage d'un dossier de l'hôte docker dans le conteneur 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Partage de volumes entre plusieurs conteneurs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94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5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596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8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99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600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01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602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603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06" name="Image 4" descr=""/>
          <p:cNvPicPr/>
          <p:nvPr/>
        </p:nvPicPr>
        <p:blipFill>
          <a:blip r:embed="rId3"/>
          <a:stretch/>
        </p:blipFill>
        <p:spPr>
          <a:xfrm>
            <a:off x="5554800" y="1845000"/>
            <a:ext cx="3214080" cy="204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Réseau (Network) – Les types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448308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Bridge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Host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None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Overlay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09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0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611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3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14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615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16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617" name="Image 6" descr=""/>
          <p:cNvPicPr/>
          <p:nvPr/>
        </p:nvPicPr>
        <p:blipFill>
          <a:blip r:embed="rId3"/>
          <a:stretch/>
        </p:blipFill>
        <p:spPr>
          <a:xfrm>
            <a:off x="4754160" y="1572120"/>
            <a:ext cx="2957760" cy="1663200"/>
          </a:xfrm>
          <a:prstGeom prst="rect">
            <a:avLst/>
          </a:prstGeom>
          <a:ln w="0">
            <a:noFill/>
          </a:ln>
        </p:spPr>
      </p:pic>
      <p:pic>
        <p:nvPicPr>
          <p:cNvPr id="618" name="Image 10" descr=""/>
          <p:cNvPicPr/>
          <p:nvPr/>
        </p:nvPicPr>
        <p:blipFill>
          <a:blip r:embed="rId4"/>
          <a:stretch/>
        </p:blipFill>
        <p:spPr>
          <a:xfrm>
            <a:off x="4754160" y="3302280"/>
            <a:ext cx="1239840" cy="1350360"/>
          </a:xfrm>
          <a:prstGeom prst="rect">
            <a:avLst/>
          </a:prstGeom>
          <a:ln w="0">
            <a:noFill/>
          </a:ln>
        </p:spPr>
      </p:pic>
      <p:grpSp>
        <p:nvGrpSpPr>
          <p:cNvPr id="619" name="Google Shape;2267;p106"/>
          <p:cNvGrpSpPr/>
          <p:nvPr/>
        </p:nvGrpSpPr>
        <p:grpSpPr>
          <a:xfrm>
            <a:off x="3658320" y="1229400"/>
            <a:ext cx="4993560" cy="3782160"/>
            <a:chOff x="3658320" y="1229400"/>
            <a:chExt cx="4993560" cy="3782160"/>
          </a:xfrm>
        </p:grpSpPr>
        <p:sp>
          <p:nvSpPr>
            <p:cNvPr id="620" name="Google Shape;2268;p106"/>
            <p:cNvSpPr/>
            <p:nvPr/>
          </p:nvSpPr>
          <p:spPr>
            <a:xfrm rot="5400000">
              <a:off x="4263840" y="623520"/>
              <a:ext cx="3782160" cy="499356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Google Shape;2269;p106"/>
            <p:cNvSpPr/>
            <p:nvPr/>
          </p:nvSpPr>
          <p:spPr>
            <a:xfrm rot="5400000">
              <a:off x="4530240" y="907920"/>
              <a:ext cx="3227400" cy="442332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Google Shape;2270;p106"/>
            <p:cNvSpPr/>
            <p:nvPr/>
          </p:nvSpPr>
          <p:spPr>
            <a:xfrm rot="5400000">
              <a:off x="3676320" y="3046320"/>
              <a:ext cx="259560" cy="147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23" name="Image 2" descr=""/>
          <p:cNvPicPr/>
          <p:nvPr/>
        </p:nvPicPr>
        <p:blipFill>
          <a:blip r:embed="rId5"/>
          <a:stretch/>
        </p:blipFill>
        <p:spPr>
          <a:xfrm>
            <a:off x="6046200" y="3302280"/>
            <a:ext cx="1666080" cy="13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736452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Réseau (Network) – Publication de ports (Publish)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448308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Dans le cas d'un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réseau diffèrent de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l'hôte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Les conteneurs ne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sont pas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accessible depuis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l'extérieur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Possibilité de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publier des ports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depuis l'hôte vers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 conteneur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(iptables)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L'hôte sert de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proxy au service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26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7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628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0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31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632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33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634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635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38" name="Image 4" descr=""/>
          <p:cNvPicPr/>
          <p:nvPr/>
        </p:nvPicPr>
        <p:blipFill>
          <a:blip r:embed="rId3"/>
          <a:stretch/>
        </p:blipFill>
        <p:spPr>
          <a:xfrm>
            <a:off x="6006960" y="1762200"/>
            <a:ext cx="2557440" cy="220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Réseau (Network) – Les liaisons (Link)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subTitle"/>
          </p:nvPr>
        </p:nvSpPr>
        <p:spPr>
          <a:xfrm>
            <a:off x="812520" y="1240560"/>
            <a:ext cx="4483080" cy="3649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Les conteneurs d'un même réseau peuvent communiquer via IP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Les liens permettent de lier deux conteneurs par nom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Système de DNS rudimentaire (/etc/hosts)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Remplacées par « discovery services »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41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2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643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5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46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647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48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649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650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Sécurité* (Security)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subTitle"/>
          </p:nvPr>
        </p:nvSpPr>
        <p:spPr>
          <a:xfrm>
            <a:off x="682920" y="1240560"/>
            <a:ext cx="4483080" cy="3649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Les conteneurs sont très sûr mais pour cela il faut respecter les bonnes pratiques de sécurité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La remédiation peut être assez fastidieuse. Il est donc préférable de mettre en place à l’initialisation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https://github.com/docker/docker-bench-security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55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6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657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9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60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661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62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663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664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67" name="Picture 2" descr="Docker Bench for Security running"/>
          <p:cNvPicPr/>
          <p:nvPr/>
        </p:nvPicPr>
        <p:blipFill>
          <a:blip r:embed="rId3"/>
          <a:stretch/>
        </p:blipFill>
        <p:spPr>
          <a:xfrm>
            <a:off x="5574240" y="2144520"/>
            <a:ext cx="3201120" cy="14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DOCKERFILE (1/4)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subTitle"/>
          </p:nvPr>
        </p:nvSpPr>
        <p:spPr>
          <a:xfrm>
            <a:off x="682920" y="1240560"/>
            <a:ext cx="4483080" cy="3649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Fichier de configuration d’une image docker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Standardisation par rapport à l’export d’un conteneur en image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Succession d’instructions. Chaque instruction représente une couche (layer)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70" name="Google Shape;833;p 1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71" name="Google Shape;834;p 1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672" name="Google Shape;835;p 1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Google Shape;836;p 1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4" name="Google Shape;837;p 1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75" name="Google Shape;838;p 1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676" name="Google Shape;839;p 1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77" name="Google Shape;840;p 1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678" name="Google Shape;2267;p 1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679" name="Google Shape;2268;p 1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Google Shape;2269;p 1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Google Shape;2270;p 1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82" name="" descr=""/>
          <p:cNvPicPr/>
          <p:nvPr/>
        </p:nvPicPr>
        <p:blipFill>
          <a:blip r:embed="rId3"/>
          <a:stretch/>
        </p:blipFill>
        <p:spPr>
          <a:xfrm>
            <a:off x="5877360" y="1800000"/>
            <a:ext cx="2582280" cy="21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DOCKERFILE (2/4)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subTitle"/>
          </p:nvPr>
        </p:nvSpPr>
        <p:spPr>
          <a:xfrm>
            <a:off x="180000" y="1420560"/>
            <a:ext cx="8819640" cy="3649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FROM 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socle de l’image.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Une image d’OS ou « scratch » lors de la construction d’une image d’OS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LABEL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 : défini des métadonnées de l’image. Auteur, version, …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COPY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Copie des fichiers dans l’image.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ADD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Copie des fichiers dans l’image (accepte les URL)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ENV 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défini des variables d’environnement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RUN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 :  Commandes à exécuter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85" name="Google Shape;833;p 2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6" name="Google Shape;834;p 2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687" name="Google Shape;835;p 2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Google Shape;836;p 2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9" name="Google Shape;837;p 2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90" name="Google Shape;838;p 2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691" name="Google Shape;839;p 2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92" name="Google Shape;840;p 2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DOCKERFILE (3/4)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subTitle"/>
          </p:nvPr>
        </p:nvSpPr>
        <p:spPr>
          <a:xfrm>
            <a:off x="682920" y="1240560"/>
            <a:ext cx="8316720" cy="3649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EXPOSE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déclare les ports d’écoute du conteneur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USER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défini l’utilisateur(groupe) qui exécutera le(s) processus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VOLUME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déclare les points de montage des volumes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WORKDIR 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défini le répertoire de travail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HEALTHCHECK 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commande de test de bon fonctionnement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ARG 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95" name="Google Shape;833;p 3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96" name="Google Shape;834;p 3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697" name="Google Shape;835;p 3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Google Shape;836;p 3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9" name="Google Shape;837;p 3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00" name="Google Shape;838;p 3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01" name="Google Shape;839;p 3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02" name="Google Shape;840;p 3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DOCKERFILE (4/4)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subTitle"/>
          </p:nvPr>
        </p:nvSpPr>
        <p:spPr>
          <a:xfrm>
            <a:off x="180000" y="1240560"/>
            <a:ext cx="8819640" cy="3649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Les définitions précédentes ne sont que des synthèses. Se référer à la documentation : </a:t>
            </a:r>
            <a:r>
              <a:rPr b="0" lang="fr-FR" sz="2000" spc="-1" strike="noStrike" u="sng">
                <a:solidFill>
                  <a:srgbClr val="ffffff"/>
                </a:solidFill>
                <a:uFillTx/>
                <a:latin typeface="Arial"/>
                <a:ea typeface="Montserrat"/>
                <a:hlinkClick r:id="rId1"/>
              </a:rPr>
              <a:t>https://docs.docker.com/engine/reference/builder/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Autre instructions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 : CMD, SHELL, ENTRYPOINT, ONBUILD, …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Exemple 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: </a:t>
            </a:r>
            <a:r>
              <a:rPr b="0" lang="fr-FR" sz="2000" spc="-1" strike="noStrike" u="sng">
                <a:solidFill>
                  <a:srgbClr val="ffffff"/>
                </a:solidFill>
                <a:uFillTx/>
                <a:latin typeface="Arial"/>
                <a:ea typeface="Montserrat"/>
                <a:hlinkClick r:id="rId2"/>
              </a:rPr>
              <a:t>https://hub.docker.com/r/lekpamartin/uptimerobot_exporter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05" name="Google Shape;833;p 4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6" name="Google Shape;834;p 4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707" name="Google Shape;835;p 4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Google Shape;836;p 4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9" name="Google Shape;837;p 4">
            <a:hlinkClick r:id="rId3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10" name="Google Shape;838;p 4">
            <a:hlinkClick r:id="rId4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11" name="Google Shape;839;p 4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12" name="Google Shape;840;p 4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112360" y="1027080"/>
            <a:ext cx="2444400" cy="840960"/>
          </a:xfrm>
          <a:prstGeom prst="rect">
            <a:avLst/>
          </a:prstGeom>
          <a:noFill/>
          <a:ln w="0">
            <a:noFill/>
          </a:ln>
        </p:spPr>
        <p:txBody>
          <a:bodyPr lIns="182880" rIns="90000"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06bad6"/>
                </a:solidFill>
                <a:latin typeface="Montserrat ExtraBold"/>
                <a:ea typeface="Montserrat ExtraBold"/>
              </a:rPr>
              <a:t>01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348" name="Google Shape;454;p5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9" name="Google Shape;455;p5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350" name="Google Shape;456;p5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Google Shape;457;p5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2" name="Google Shape;458;p57"/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3" name="Google Shape;459;p57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54" name="Google Shape;460;p5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55" name="Google Shape;461;p5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356" name="Google Shape;462;p57"/>
          <p:cNvGrpSpPr/>
          <p:nvPr/>
        </p:nvGrpSpPr>
        <p:grpSpPr>
          <a:xfrm>
            <a:off x="5016960" y="796320"/>
            <a:ext cx="4245480" cy="1230120"/>
            <a:chOff x="5016960" y="796320"/>
            <a:chExt cx="4245480" cy="1230120"/>
          </a:xfrm>
        </p:grpSpPr>
        <p:sp>
          <p:nvSpPr>
            <p:cNvPr id="357" name="Google Shape;463;p57"/>
            <p:cNvSpPr/>
            <p:nvPr/>
          </p:nvSpPr>
          <p:spPr>
            <a:xfrm>
              <a:off x="5016960" y="796320"/>
              <a:ext cx="1230120" cy="1230120"/>
            </a:xfrm>
            <a:prstGeom prst="donut">
              <a:avLst>
                <a:gd name="adj" fmla="val 6912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Google Shape;464;p57"/>
            <p:cNvSpPr/>
            <p:nvPr/>
          </p:nvSpPr>
          <p:spPr>
            <a:xfrm>
              <a:off x="6192720" y="1403640"/>
              <a:ext cx="3069720" cy="878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9" name="PlaceHolder 2"/>
          <p:cNvSpPr>
            <a:spLocks noGrp="1"/>
          </p:cNvSpPr>
          <p:nvPr>
            <p:ph type="title"/>
          </p:nvPr>
        </p:nvSpPr>
        <p:spPr>
          <a:xfrm>
            <a:off x="5111640" y="2227320"/>
            <a:ext cx="3510000" cy="8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La virtualisation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subTitle"/>
          </p:nvPr>
        </p:nvSpPr>
        <p:spPr>
          <a:xfrm>
            <a:off x="5112360" y="3195000"/>
            <a:ext cx="3155760" cy="792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1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1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DOCKER-COMPOSE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 type="subTitle"/>
          </p:nvPr>
        </p:nvSpPr>
        <p:spPr>
          <a:xfrm>
            <a:off x="682920" y="1620000"/>
            <a:ext cx="4483080" cy="3269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outils supplémentaire à installer 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Permet d’exécuter plusieurs conteneurs sur Docker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Simplifie le déploiement de stack : LAMP, supervision…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docker-compose.yml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15" name="Google Shape;833;p 5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16" name="Google Shape;834;p 5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717" name="Google Shape;835;p 5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Google Shape;836;p 5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9" name="Google Shape;837;p 5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20" name="Google Shape;838;p 5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21" name="Google Shape;839;p 5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22" name="Google Shape;840;p 5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723" name="Google Shape;2267;p 2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724" name="Google Shape;2268;p 2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Google Shape;2269;p 2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Google Shape;2270;p 2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27" name="" descr=""/>
          <p:cNvPicPr/>
          <p:nvPr/>
        </p:nvPicPr>
        <p:blipFill>
          <a:blip r:embed="rId3"/>
          <a:stretch/>
        </p:blipFill>
        <p:spPr>
          <a:xfrm>
            <a:off x="5580000" y="1980000"/>
            <a:ext cx="3202560" cy="184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DOCKER-MACHINE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subTitle"/>
          </p:nvPr>
        </p:nvSpPr>
        <p:spPr>
          <a:xfrm>
            <a:off x="682920" y="1620000"/>
            <a:ext cx="4483080" cy="3269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outils supplémentaire à installer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« 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Metal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 » as a service  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Provisionne des hôtes Docker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Abstraction du cloud provider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30" name="Google Shape;833;p 6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31" name="Google Shape;834;p 6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732" name="Google Shape;835;p 6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Google Shape;836;p 6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4" name="Google Shape;837;p 6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35" name="Google Shape;838;p 6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36" name="Google Shape;839;p 6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37" name="Google Shape;840;p 6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738" name="Google Shape;2267;p 3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739" name="Google Shape;2268;p 3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Google Shape;2269;p 3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Google Shape;2270;p 3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42" name="" descr=""/>
          <p:cNvPicPr/>
          <p:nvPr/>
        </p:nvPicPr>
        <p:blipFill>
          <a:blip r:embed="rId3"/>
          <a:stretch/>
        </p:blipFill>
        <p:spPr>
          <a:xfrm>
            <a:off x="5580000" y="1974600"/>
            <a:ext cx="3060000" cy="180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Les langages d’échanges de données 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 type="subTitle"/>
          </p:nvPr>
        </p:nvSpPr>
        <p:spPr>
          <a:xfrm>
            <a:off x="682920" y="1620000"/>
            <a:ext cx="8317080" cy="3269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JSON 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: JavaScript Object Notation. Avec séparateur et indentation uniquement visuelle. </a:t>
            </a:r>
            <a:endParaRPr b="0" lang="fr-FR" sz="18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1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YAML 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: Yet Another Markup Language. Sans séparateur et une indentation (</a:t>
            </a: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doubles espaces) obligatoire.   </a:t>
            </a:r>
            <a:endParaRPr b="0" lang="fr-FR" sz="18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Ils sont facile à lire ou à écrire pour des humains.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Sont actuellement très utilisés comme langage pour des entrées et sorties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45" name="Google Shape;833;p 10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6" name="Google Shape;834;p 10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747" name="Google Shape;835;p 10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Google Shape;836;p 10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9" name="Google Shape;837;p 10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50" name="Google Shape;838;p 10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51" name="Google Shape;839;p 10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52" name="Google Shape;840;p 10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4429800" y="2234160"/>
            <a:ext cx="4293720" cy="84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0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Observabilité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title"/>
          </p:nvPr>
        </p:nvSpPr>
        <p:spPr>
          <a:xfrm>
            <a:off x="5112360" y="1027080"/>
            <a:ext cx="2444400" cy="840960"/>
          </a:xfrm>
          <a:prstGeom prst="rect">
            <a:avLst/>
          </a:prstGeom>
          <a:noFill/>
          <a:ln w="0">
            <a:noFill/>
          </a:ln>
        </p:spPr>
        <p:txBody>
          <a:bodyPr lIns="182880" rIns="90000"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06bad6"/>
                </a:solidFill>
                <a:latin typeface="Montserrat ExtraBold"/>
                <a:ea typeface="Montserrat ExtraBold"/>
              </a:rPr>
              <a:t>03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755" name="Google Shape;454;p5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56" name="Google Shape;455;p5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757" name="Google Shape;456;p5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Google Shape;457;p5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9" name="Google Shape;458;p5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60" name="Google Shape;459;p5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Arial"/>
              </a:rPr>
              <a:t>3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61" name="Google Shape;460;p5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62" name="Google Shape;461;p5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763" name="Google Shape;462;p57"/>
          <p:cNvGrpSpPr/>
          <p:nvPr/>
        </p:nvGrpSpPr>
        <p:grpSpPr>
          <a:xfrm>
            <a:off x="5016960" y="796320"/>
            <a:ext cx="4245480" cy="1230120"/>
            <a:chOff x="5016960" y="796320"/>
            <a:chExt cx="4245480" cy="1230120"/>
          </a:xfrm>
        </p:grpSpPr>
        <p:sp>
          <p:nvSpPr>
            <p:cNvPr id="764" name="Google Shape;463;p57"/>
            <p:cNvSpPr/>
            <p:nvPr/>
          </p:nvSpPr>
          <p:spPr>
            <a:xfrm>
              <a:off x="5016960" y="796320"/>
              <a:ext cx="1230120" cy="1230120"/>
            </a:xfrm>
            <a:prstGeom prst="donut">
              <a:avLst>
                <a:gd name="adj" fmla="val 6912"/>
              </a:avLst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Google Shape;464;p57"/>
            <p:cNvSpPr/>
            <p:nvPr/>
          </p:nvSpPr>
          <p:spPr>
            <a:xfrm>
              <a:off x="6192720" y="1403640"/>
              <a:ext cx="3069720" cy="878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6" name="PlaceHolder 3"/>
          <p:cNvSpPr>
            <a:spLocks noGrp="1"/>
          </p:cNvSpPr>
          <p:nvPr>
            <p:ph type="subTitle"/>
          </p:nvPr>
        </p:nvSpPr>
        <p:spPr>
          <a:xfrm>
            <a:off x="4429800" y="3195000"/>
            <a:ext cx="3838680" cy="792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Surveillance 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1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1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4998600" y="1276560"/>
            <a:ext cx="3354480" cy="75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4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Définitions</a:t>
            </a:r>
            <a:endParaRPr b="0" lang="fr-FR" sz="3400" spc="-1" strike="noStrike">
              <a:latin typeface="Arial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subTitle"/>
          </p:nvPr>
        </p:nvSpPr>
        <p:spPr>
          <a:xfrm>
            <a:off x="4998600" y="2478960"/>
            <a:ext cx="3866760" cy="1482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L'observabilité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 consiste en des outils ou une solution technique permettant aux équipes de </a:t>
            </a:r>
            <a:r>
              <a:rPr b="0" lang="fr-FR" sz="1400" spc="-1" strike="noStrike" u="sng">
                <a:solidFill>
                  <a:srgbClr val="ffffff"/>
                </a:solidFill>
                <a:uFillTx/>
                <a:latin typeface="Arial"/>
                <a:ea typeface="Montserrat"/>
              </a:rPr>
              <a:t>déboguer activement leur système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. Elle repose sur l'exploration de propriétés et de modèles </a:t>
            </a:r>
            <a:r>
              <a:rPr b="1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non définis 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à l'avance</a:t>
            </a:r>
            <a:r>
              <a:rPr b="0" lang="fr-FR" sz="1400" spc="-1" strike="noStrike">
                <a:solidFill>
                  <a:srgbClr val="ffffff"/>
                </a:solidFill>
                <a:latin typeface="Roboto"/>
                <a:ea typeface="Montserrat"/>
              </a:rPr>
              <a:t>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69" name="Google Shape;383;p55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0" name="Google Shape;384;p55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771" name="Google Shape;385;p55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Google Shape;386;p55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73" name="Google Shape;387;p55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74" name="Google Shape;388;p55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Google Shape;389;p55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76" name="Google Shape;390;p55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77" name="Google Shape;382;p55"/>
          <p:cNvSpPr/>
          <p:nvPr/>
        </p:nvSpPr>
        <p:spPr>
          <a:xfrm>
            <a:off x="492120" y="2478960"/>
            <a:ext cx="3866760" cy="14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La </a:t>
            </a:r>
            <a:r>
              <a:rPr b="1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surveillance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 consiste en des outils ou une solution technique permettant aux équipes d'</a:t>
            </a:r>
            <a:r>
              <a:rPr b="0" lang="fr-FR" sz="1400" spc="-1" strike="noStrike" u="sng">
                <a:solidFill>
                  <a:srgbClr val="ffffff"/>
                </a:solidFill>
                <a:uFillTx/>
                <a:latin typeface="Arial"/>
                <a:ea typeface="Montserrat"/>
              </a:rPr>
              <a:t>observer et d'évaluer l'état de leurs systèmes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. Elle repose sur la collecte d'ensembles </a:t>
            </a:r>
            <a:r>
              <a:rPr b="1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prédéfinis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 de métriques ou de journaux</a:t>
            </a:r>
            <a:r>
              <a:rPr b="0" lang="fr-FR" sz="1400" spc="-1" strike="noStrike">
                <a:solidFill>
                  <a:srgbClr val="202124"/>
                </a:solidFill>
                <a:latin typeface="Roboto"/>
                <a:ea typeface="Montserrat"/>
              </a:rPr>
              <a:t>.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Prérequis 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subTitle"/>
          </p:nvPr>
        </p:nvSpPr>
        <p:spPr>
          <a:xfrm>
            <a:off x="325080" y="1321920"/>
            <a:ext cx="866232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Des rapports sur l'état général des systèmes (Mes systèmes fonctionnent-ils ? Disposent-ils de suffisamment de ressources ?).</a:t>
            </a:r>
            <a:endParaRPr b="0" lang="fr-FR" sz="16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Des rapports sur l'état du système tel qu'il est perçu par les clients (Mes clients savent-ils si mon système est en panne et leur expérience a-t-elle été insatisfaisante ?).</a:t>
            </a:r>
            <a:endParaRPr b="0" lang="fr-FR" sz="16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Une surveillance des métriques clés de l'entreprise et des systèmes.</a:t>
            </a:r>
            <a:endParaRPr b="0" lang="fr-FR" sz="16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Des outils permettant de comprendre et de déboguer vos systèmes en production.</a:t>
            </a:r>
            <a:endParaRPr b="0" lang="fr-FR" sz="16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Des outils permettant de trouver des informations sur des choses que vous ne connaissiez pas (c'est-à-dire, vous permettant d'identifier des inconnus inconnus).</a:t>
            </a:r>
            <a:endParaRPr b="0" lang="fr-FR" sz="16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L'accès à des outils et à des données permettant de suivre, de comprendre et de diagnostiquer les problèmes d'infrastructure dans votre environnement de production, y compris les interactions entre les services.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780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81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782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4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85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3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86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87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Monitorer son infrastructure  </a:t>
            </a:r>
            <a:endParaRPr b="1" lang="fr-FR" sz="2100" spc="-1" strike="noStrike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1080000" y="1321920"/>
            <a:ext cx="790740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Monitorer des serveur est une problématique résolue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depuis de nombreuses années par des outils devenus des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Standards :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Nagios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Shinken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Centreon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Iciniga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90" name="Google Shape;833;p 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91" name="Google Shape;834;p 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792" name="Google Shape;835;p 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Google Shape;836;p 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4" name="Google Shape;837;p 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95" name="Google Shape;838;p 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3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96" name="Google Shape;839;p 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97" name="Google Shape;840;p 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Problématique des conteneurs </a:t>
            </a:r>
            <a:endParaRPr b="1" lang="fr-FR" sz="2100" spc="-1" strike="noStrike"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 type="subTitle"/>
          </p:nvPr>
        </p:nvSpPr>
        <p:spPr>
          <a:xfrm>
            <a:off x="682920" y="1620000"/>
            <a:ext cx="4483080" cy="3269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Les conteneurs sont des boîtes noires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Les conteneurs sont dynamiques   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La scalabilité induite par les conteneurs devient problématique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00" name="Google Shape;833;p 8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01" name="Google Shape;834;p 8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802" name="Google Shape;835;p 8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Google Shape;836;p 8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4" name="Google Shape;837;p 8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05" name="Google Shape;838;p 8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806" name="Google Shape;839;p 8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07" name="Google Shape;840;p 8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808" name="Google Shape;2267;p 4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809" name="Google Shape;2268;p 4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Google Shape;2269;p 4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Google Shape;2270;p 4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12" name="" descr=""/>
          <p:cNvPicPr/>
          <p:nvPr/>
        </p:nvPicPr>
        <p:blipFill>
          <a:blip r:embed="rId3"/>
          <a:stretch/>
        </p:blipFill>
        <p:spPr>
          <a:xfrm>
            <a:off x="5491440" y="1672920"/>
            <a:ext cx="3295080" cy="236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Comment monitorer </a:t>
            </a:r>
            <a:endParaRPr b="1" lang="fr-FR" sz="2100" spc="-1" strike="noStrike"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subTitle"/>
          </p:nvPr>
        </p:nvSpPr>
        <p:spPr>
          <a:xfrm>
            <a:off x="682920" y="1620000"/>
            <a:ext cx="4483080" cy="3269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Commandes exécutées dans le conteneur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Agents à l’intérieur du conteneur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Agents à l’extérieur du conteneur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15" name="Google Shape;833;p 9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16" name="Google Shape;834;p 9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817" name="Google Shape;835;p 9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Google Shape;836;p 9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9" name="Google Shape;837;p 9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20" name="Google Shape;838;p 9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821" name="Google Shape;839;p 9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22" name="Google Shape;840;p 9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823" name="Google Shape;2267;p 5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824" name="Google Shape;2268;p 5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Google Shape;2269;p 5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Google Shape;2270;p 5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27" name="" descr=""/>
          <p:cNvPicPr/>
          <p:nvPr/>
        </p:nvPicPr>
        <p:blipFill>
          <a:blip r:embed="rId3">
            <a:lum bright="-5000"/>
          </a:blip>
          <a:srcRect l="9374" t="7384" r="7512" b="11346"/>
          <a:stretch/>
        </p:blipFill>
        <p:spPr>
          <a:xfrm>
            <a:off x="5580360" y="1980000"/>
            <a:ext cx="3059640" cy="168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752400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Les outils de monitoring : Docker stats</a:t>
            </a:r>
            <a:endParaRPr b="1" lang="fr-FR" sz="2100" spc="-1" strike="noStrike"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 type="subTitle"/>
          </p:nvPr>
        </p:nvSpPr>
        <p:spPr>
          <a:xfrm>
            <a:off x="900000" y="1321920"/>
            <a:ext cx="8087400" cy="1918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CLI native et très basique qui affiche en continu l’utilisation 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CPU : pourcentage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MEMOIRE : pourcentage, utilisation et limite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RESEAU : entrée et sorties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… 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30" name="Google Shape;833;p 12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31" name="Google Shape;834;p 12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832" name="Google Shape;835;p 12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Google Shape;836;p 12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4" name="Google Shape;837;p 12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35" name="Google Shape;838;p 12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3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836" name="Google Shape;839;p 12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37" name="Google Shape;840;p 12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838" name="" descr=""/>
          <p:cNvPicPr/>
          <p:nvPr/>
        </p:nvPicPr>
        <p:blipFill>
          <a:blip r:embed="rId3"/>
          <a:stretch/>
        </p:blipFill>
        <p:spPr>
          <a:xfrm>
            <a:off x="540000" y="3780000"/>
            <a:ext cx="7920000" cy="84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998600" y="1276560"/>
            <a:ext cx="3354480" cy="75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4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Définition</a:t>
            </a:r>
            <a:endParaRPr b="0" lang="fr-FR" sz="3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4998600" y="2110680"/>
            <a:ext cx="3866760" cy="1851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La </a:t>
            </a:r>
            <a:r>
              <a:rPr b="1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virtualisation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 consiste, en informatique, à exécuter sur une machine hôte, dans un environnement isolé, des systèmes d'exploitation (on parle alors de </a:t>
            </a:r>
            <a:r>
              <a:rPr b="1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virtualisation système) 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ou des applications (on parle alors de </a:t>
            </a:r>
            <a:r>
              <a:rPr b="1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virtualisation applicative)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. Ces ordinateurs virtuels sont appelés serveur privé virtuel (</a:t>
            </a:r>
            <a:r>
              <a:rPr b="0" i="1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Virtual Private Server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 ou VPS) ou encore environnement virtuel (</a:t>
            </a:r>
            <a:r>
              <a:rPr b="0" i="1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Virtual Environment</a:t>
            </a:r>
            <a:r>
              <a:rPr b="0" lang="fr-FR" sz="1400" spc="-1" strike="noStrike">
                <a:solidFill>
                  <a:srgbClr val="ffffff"/>
                </a:solidFill>
                <a:latin typeface="Arial"/>
                <a:ea typeface="Montserrat"/>
              </a:rPr>
              <a:t> ou VE).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3" name="Google Shape;383;p55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4" name="Google Shape;384;p55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365" name="Google Shape;385;p55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Google Shape;386;p55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7" name="Google Shape;387;p55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8" name="Google Shape;388;p55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Google Shape;389;p55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70" name="Google Shape;390;p55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Les outils de monitoring : cAdvisor </a:t>
            </a:r>
            <a:endParaRPr b="1" lang="fr-FR" sz="2100" spc="-1" strike="noStrike">
              <a:latin typeface="Arial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 type="subTitle"/>
          </p:nvPr>
        </p:nvSpPr>
        <p:spPr>
          <a:xfrm>
            <a:off x="682920" y="1620000"/>
            <a:ext cx="4483080" cy="3269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Conteneur à déployer avec des droits élevés sur chaque hôte 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Dispose d’une interface graphique basique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En général utilisé conjointement avec d’autres solutions comme prometheus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41" name="Google Shape;833;p 14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2" name="Google Shape;834;p 14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843" name="Google Shape;835;p 14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Google Shape;836;p 14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5" name="Google Shape;837;p 14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46" name="Google Shape;838;p 14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847" name="Google Shape;839;p 14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48" name="Google Shape;840;p 14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849" name="Google Shape;2267;p 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850" name="Google Shape;2268;p 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Google Shape;2269;p 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Google Shape;2270;p 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53" name="" descr=""/>
          <p:cNvPicPr/>
          <p:nvPr/>
        </p:nvPicPr>
        <p:blipFill>
          <a:blip r:embed="rId3"/>
          <a:stretch/>
        </p:blipFill>
        <p:spPr>
          <a:xfrm>
            <a:off x="6228000" y="1732680"/>
            <a:ext cx="2072520" cy="226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661104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Les outils de monitoring : Prometheus </a:t>
            </a:r>
            <a:endParaRPr b="1" lang="fr-FR" sz="2100" spc="-1" strike="noStrike">
              <a:latin typeface="Arial"/>
            </a:endParaRPr>
          </a:p>
        </p:txBody>
      </p:sp>
      <p:sp>
        <p:nvSpPr>
          <p:cNvPr id="855" name="PlaceHolder 2"/>
          <p:cNvSpPr>
            <a:spLocks noGrp="1"/>
          </p:cNvSpPr>
          <p:nvPr>
            <p:ph type="subTitle"/>
          </p:nvPr>
        </p:nvSpPr>
        <p:spPr>
          <a:xfrm>
            <a:off x="682920" y="1620000"/>
            <a:ext cx="4483080" cy="32698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Actuellement la référence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Se base sur le concept d’exporter    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endParaRPr b="0" lang="fr-FR" sz="2000" spc="-1" strike="noStrike">
              <a:latin typeface="Arial"/>
            </a:endParaRPr>
          </a:p>
          <a:p>
            <a:pPr marL="457200" indent="-343080"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Dispose d’une interface graphique basique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En général utilisé conjointement avec d’autres solutions comme grafana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56" name="Google Shape;833;p 11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7" name="Google Shape;834;p 11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858" name="Google Shape;835;p 11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Google Shape;836;p 11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0" name="Google Shape;837;p 11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61" name="Google Shape;838;p 11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862" name="Google Shape;839;p 11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63" name="Google Shape;840;p 11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864" name="Google Shape;2267;p 7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865" name="Google Shape;2268;p 7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Google Shape;2269;p 7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Google Shape;2270;p 7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68" name="" descr=""/>
          <p:cNvPicPr/>
          <p:nvPr/>
        </p:nvPicPr>
        <p:blipFill>
          <a:blip r:embed="rId3"/>
          <a:stretch/>
        </p:blipFill>
        <p:spPr>
          <a:xfrm>
            <a:off x="5616000" y="1900800"/>
            <a:ext cx="3121920" cy="198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788400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Les briques principales : autour de Prometheus </a:t>
            </a:r>
            <a:endParaRPr b="1" lang="fr-FR" sz="2100" spc="-1" strike="noStrike">
              <a:latin typeface="Arial"/>
            </a:endParaRPr>
          </a:p>
        </p:txBody>
      </p:sp>
      <p:sp>
        <p:nvSpPr>
          <p:cNvPr id="870" name="Google Shape;833;p 13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1" name="Google Shape;834;p 13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872" name="Google Shape;835;p 13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Google Shape;836;p 13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4" name="Google Shape;837;p 13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75" name="Google Shape;838;p 13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876" name="Google Shape;839;p 13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77" name="Google Shape;840;p 13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878" name="" descr=""/>
          <p:cNvPicPr/>
          <p:nvPr/>
        </p:nvPicPr>
        <p:blipFill>
          <a:blip r:embed="rId3"/>
          <a:stretch/>
        </p:blipFill>
        <p:spPr>
          <a:xfrm>
            <a:off x="1440000" y="1411560"/>
            <a:ext cx="6480000" cy="362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subTitle"/>
          </p:nvPr>
        </p:nvSpPr>
        <p:spPr>
          <a:xfrm>
            <a:off x="1887840" y="2908800"/>
            <a:ext cx="5367960" cy="5835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Des questions ?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title"/>
          </p:nvPr>
        </p:nvSpPr>
        <p:spPr>
          <a:xfrm>
            <a:off x="1396800" y="1650240"/>
            <a:ext cx="6349320" cy="128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Merci!</a:t>
            </a:r>
            <a:endParaRPr b="0" lang="fr-FR" sz="8000" spc="-1" strike="noStrike">
              <a:latin typeface="Arial"/>
            </a:endParaRPr>
          </a:p>
        </p:txBody>
      </p:sp>
      <p:sp>
        <p:nvSpPr>
          <p:cNvPr id="881" name="Google Shape;308;p52"/>
          <p:cNvSpPr/>
          <p:nvPr/>
        </p:nvSpPr>
        <p:spPr>
          <a:xfrm rot="10800000">
            <a:off x="789480" y="-6480"/>
            <a:ext cx="360" cy="64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Google Shape;310;p52">
            <a:hlinkClick r:id="" action="ppaction://hlinkshowjump?jump=previousslide"/>
          </p:cNvPr>
          <p:cNvSpPr/>
          <p:nvPr/>
        </p:nvSpPr>
        <p:spPr>
          <a:xfrm rot="10800000">
            <a:off x="746280" y="3812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83" name="Google Shape;309;p52">
            <a:hlinkClick r:id="" action="ppaction://hlinkshowjump?jump=nextslide"/>
          </p:cNvPr>
          <p:cNvSpPr/>
          <p:nvPr/>
        </p:nvSpPr>
        <p:spPr>
          <a:xfrm>
            <a:off x="745560" y="6397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" dur="10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10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/>
          </p:nvPr>
        </p:nvSpPr>
        <p:spPr>
          <a:xfrm>
            <a:off x="775080" y="1654200"/>
            <a:ext cx="7961760" cy="2913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Wikipédia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1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LIVRE BLANC LA VIRTUALISATION (LINAGORA)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 type="title"/>
          </p:nvPr>
        </p:nvSpPr>
        <p:spPr>
          <a:xfrm>
            <a:off x="3972600" y="378360"/>
            <a:ext cx="4397760" cy="5144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Resources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886" name="Google Shape;2288;p10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87" name="Google Shape;2289;p10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888" name="Google Shape;2290;p10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Google Shape;2291;p10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0" name="Google Shape;2292;p10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91" name="Google Shape;2293;p107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5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892" name="Google Shape;2294;p10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93" name="Google Shape;2295;p10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Avantages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subTitle"/>
          </p:nvPr>
        </p:nvSpPr>
        <p:spPr>
          <a:xfrm>
            <a:off x="1099080" y="1240560"/>
            <a:ext cx="645948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Utilisation optimale des ressources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Installation, déploiement et migration facile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Économie sur le matériel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Sécurisation et/ou Isolation d’un réseau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Allocation dynamique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Diminution des risques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3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4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375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7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8" name="Google Shape;838;p67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79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80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Inconvénients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1099080" y="1240560"/>
            <a:ext cx="645948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Montserrat"/>
              </a:rPr>
              <a:t>Parfois inadapté (Ex : I/O intense).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Un recours à des machines puissantes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Une complexité accrue de l’analyse d’erreurs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  <a:ea typeface="Montserrat"/>
              </a:rPr>
              <a:t>…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83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4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385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7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88" name="Google Shape;838;p67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89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90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Terminologie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796464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y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è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m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h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ô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(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h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)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’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p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c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p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’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y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è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m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é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(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g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)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’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é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à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’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é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’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m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c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h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m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c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h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(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M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)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q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y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è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m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é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d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p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p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é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p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é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(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P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P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S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)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m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(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a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l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i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r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m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n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o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u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E</a:t>
            </a: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93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4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395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7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8" name="Google Shape;838;p67"/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99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00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5141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Domaines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796464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Virtualisation d’applications*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Virtualisation de serveur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Virtualisation du stockage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Virtualisation du réseau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marL="114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* Non développé dans ce cours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3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4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405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7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8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9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10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1116000" y="428400"/>
            <a:ext cx="7724160" cy="5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1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Virtualisation de serveurs : Hyperviseur de type 1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ubTitle"/>
          </p:nvPr>
        </p:nvSpPr>
        <p:spPr>
          <a:xfrm>
            <a:off x="1022760" y="1240560"/>
            <a:ext cx="4091400" cy="3249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  <a:ea typeface="Montserrat"/>
              </a:rPr>
              <a:t>Un hyperviseur de type 1 est comme un noyau système très léger et optimisé pour gérer les accès des noyaux d'OS invités à l'architecture matérielle sous-jacente.</a:t>
            </a:r>
            <a:endParaRPr b="0" lang="fr-FR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VMware vSphere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Microsoft Hyper-V Server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Proxmox VE</a:t>
            </a:r>
            <a:endParaRPr b="0" lang="fr-FR" sz="20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ffffff"/>
              </a:buClr>
              <a:buFont typeface="Montserrat"/>
              <a:buChar char="●"/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Oracle VM, KVM, …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13" name="Google Shape;833;p67"/>
          <p:cNvSpPr/>
          <p:nvPr/>
        </p:nvSpPr>
        <p:spPr>
          <a:xfrm>
            <a:off x="492120" y="0"/>
            <a:ext cx="299160" cy="1234440"/>
          </a:xfrm>
          <a:custGeom>
            <a:avLst/>
            <a:gdLst/>
            <a:ahLst/>
            <a:rect l="l" t="t" r="r" b="b"/>
            <a:pathLst>
              <a:path fill="none" w="11670" h="48082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4" name="Google Shape;834;p67"/>
          <p:cNvGrpSpPr/>
          <p:nvPr/>
        </p:nvGrpSpPr>
        <p:grpSpPr>
          <a:xfrm>
            <a:off x="629640" y="1105200"/>
            <a:ext cx="144360" cy="268920"/>
            <a:chOff x="629640" y="1105200"/>
            <a:chExt cx="144360" cy="268920"/>
          </a:xfrm>
        </p:grpSpPr>
        <p:sp>
          <p:nvSpPr>
            <p:cNvPr id="415" name="Google Shape;835;p67"/>
            <p:cNvSpPr/>
            <p:nvPr/>
          </p:nvSpPr>
          <p:spPr>
            <a:xfrm>
              <a:off x="629640" y="1105200"/>
              <a:ext cx="144360" cy="134640"/>
            </a:xfrm>
            <a:custGeom>
              <a:avLst/>
              <a:gdLst/>
              <a:ahLst/>
              <a:rect l="l" t="t" r="r" b="b"/>
              <a:pathLst>
                <a:path fill="none" w="5645" h="5264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Google Shape;836;p67"/>
            <p:cNvSpPr/>
            <p:nvPr/>
          </p:nvSpPr>
          <p:spPr>
            <a:xfrm>
              <a:off x="635040" y="1229400"/>
              <a:ext cx="135000" cy="144720"/>
            </a:xfrm>
            <a:custGeom>
              <a:avLst/>
              <a:gdLst/>
              <a:ahLst/>
              <a:rect l="l" t="t" r="r" b="b"/>
              <a:pathLst>
                <a:path fill="none" w="5288" h="566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7" name="Google Shape;837;p67">
            <a:hlinkClick r:id="rId1" action="ppaction://hlinksldjump"/>
          </p:cNvPr>
          <p:cNvSpPr/>
          <p:nvPr/>
        </p:nvSpPr>
        <p:spPr>
          <a:xfrm>
            <a:off x="662760" y="432000"/>
            <a:ext cx="253440" cy="25344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79280" bIns="1792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8" name="Google Shape;838;p67">
            <a:hlinkClick r:id="rId2" action="ppaction://hlinksldjump"/>
          </p:cNvPr>
          <p:cNvSpPr/>
          <p:nvPr/>
        </p:nvSpPr>
        <p:spPr>
          <a:xfrm>
            <a:off x="404280" y="796320"/>
            <a:ext cx="174600" cy="17460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23840" bIns="1238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ffffff"/>
                </a:solidFill>
                <a:latin typeface="Arial"/>
                <a:ea typeface="Arial"/>
              </a:rPr>
              <a:t>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9" name="Google Shape;839;p67">
            <a:hlinkClick r:id="" action="ppaction://hlinkshowjump?jump=previousslide"/>
          </p:cNvPr>
          <p:cNvSpPr/>
          <p:nvPr/>
        </p:nvSpPr>
        <p:spPr>
          <a:xfrm rot="10800000">
            <a:off x="746280" y="1067040"/>
            <a:ext cx="87480" cy="8748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20" name="Google Shape;840;p67">
            <a:hlinkClick r:id="" action="ppaction://hlinkshowjump?jump=nextslide"/>
          </p:cNvPr>
          <p:cNvSpPr/>
          <p:nvPr/>
        </p:nvSpPr>
        <p:spPr>
          <a:xfrm>
            <a:off x="745560" y="1325520"/>
            <a:ext cx="87840" cy="8784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6bad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90000" tIns="62640" bIns="626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11446"/>
                </a:solidFill>
                <a:latin typeface="Montserrat"/>
                <a:ea typeface="Montserrat"/>
              </a:rPr>
              <a:t>🠺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421" name="Picture 4" descr=""/>
          <p:cNvPicPr/>
          <p:nvPr/>
        </p:nvPicPr>
        <p:blipFill>
          <a:blip r:embed="rId3"/>
          <a:stretch/>
        </p:blipFill>
        <p:spPr>
          <a:xfrm>
            <a:off x="5524560" y="1737000"/>
            <a:ext cx="3299040" cy="2256120"/>
          </a:xfrm>
          <a:prstGeom prst="rect">
            <a:avLst/>
          </a:prstGeom>
          <a:ln w="0">
            <a:noFill/>
          </a:ln>
        </p:spPr>
      </p:pic>
      <p:grpSp>
        <p:nvGrpSpPr>
          <p:cNvPr id="422" name="Google Shape;2267;p106"/>
          <p:cNvGrpSpPr/>
          <p:nvPr/>
        </p:nvGrpSpPr>
        <p:grpSpPr>
          <a:xfrm>
            <a:off x="5284080" y="1490400"/>
            <a:ext cx="3781080" cy="2749680"/>
            <a:chOff x="5284080" y="1490400"/>
            <a:chExt cx="3781080" cy="2749680"/>
          </a:xfrm>
        </p:grpSpPr>
        <p:sp>
          <p:nvSpPr>
            <p:cNvPr id="423" name="Google Shape;2268;p106"/>
            <p:cNvSpPr/>
            <p:nvPr/>
          </p:nvSpPr>
          <p:spPr>
            <a:xfrm rot="5400000">
              <a:off x="5799600" y="974520"/>
              <a:ext cx="2749680" cy="3781080"/>
            </a:xfrm>
            <a:prstGeom prst="roundRect">
              <a:avLst>
                <a:gd name="adj" fmla="val 4846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Google Shape;2269;p106"/>
            <p:cNvSpPr/>
            <p:nvPr/>
          </p:nvSpPr>
          <p:spPr>
            <a:xfrm rot="5400000">
              <a:off x="5992920" y="1189800"/>
              <a:ext cx="2346480" cy="3349440"/>
            </a:xfrm>
            <a:prstGeom prst="rect">
              <a:avLst/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Google Shape;2270;p106"/>
            <p:cNvSpPr/>
            <p:nvPr/>
          </p:nvSpPr>
          <p:spPr>
            <a:xfrm rot="5400000">
              <a:off x="5301720" y="2809440"/>
              <a:ext cx="188640" cy="1116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6bad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15129</TotalTime>
  <Application>LibreOffice/7.3.7.2$Linux_X86_64 LibreOffice_project/30$Build-2</Application>
  <AppVersion>15.0000</AppVersion>
  <Words>1185</Words>
  <Paragraphs>301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2023-02-20T09:20:38Z</dcterms:modified>
  <cp:revision>73</cp:revision>
  <dc:subject/>
  <dc:title>Virtualisation R4.4.08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30</vt:i4>
  </property>
  <property fmtid="{D5CDD505-2E9C-101B-9397-08002B2CF9AE}" pid="3" name="PresentationFormat">
    <vt:lpwstr>Affichage à l'écran (16:9)</vt:lpwstr>
  </property>
  <property fmtid="{D5CDD505-2E9C-101B-9397-08002B2CF9AE}" pid="4" name="Slides">
    <vt:i4>30</vt:i4>
  </property>
</Properties>
</file>